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10.xml" ContentType="application/vnd.openxmlformats-officedocument.presentationml.notes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14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showOutlineIcons="0">
    <p:restoredLeft sz="15620"/>
    <p:restoredTop sz="94660"/>
  </p:normalViewPr>
  <p:slideViewPr>
    <p:cSldViewPr>
      <p:cViewPr varScale="1">
        <p:scale>
          <a:sx n="94" d="100"/>
          <a:sy n="94" d="100"/>
        </p:scale>
        <p:origin x="-150" y="-9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70BDFEC-987D-45A6-A263-0B9457B45F74}" type="datetimeFigureOut">
              <a:rPr lang="en-US" smtClean="0"/>
              <a:t>2/17/2019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B475962-B673-42A5-B123-17D10392779D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LGBTQ has had several challenges in south Africa,</a:t>
            </a:r>
            <a:r>
              <a:rPr lang="en-US" baseline="0" dirty="0" smtClean="0"/>
              <a:t> discrimination and violence being the main challenges.</a:t>
            </a:r>
          </a:p>
          <a:p>
            <a:r>
              <a:rPr lang="en-US" baseline="0" dirty="0" smtClean="0"/>
              <a:t>They have been marginalized over the years and seen as outcasts and ones that are acting against the norms of the society.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B475962-B673-42A5-B123-17D10392779D}" type="slidenum">
              <a:rPr lang="en-US" smtClean="0"/>
              <a:t>2</a:t>
            </a:fld>
            <a:endParaRPr lang="en-U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There have been changes over the perception of LGBTQ members over the </a:t>
            </a:r>
            <a:r>
              <a:rPr lang="en-US" dirty="0" err="1" smtClean="0"/>
              <a:t>yeaes</a:t>
            </a:r>
            <a:endParaRPr lang="en-US" dirty="0" smtClean="0"/>
          </a:p>
          <a:p>
            <a:r>
              <a:rPr lang="en-US" dirty="0" smtClean="0"/>
              <a:t>Tolerance has been shown especially in south Africa</a:t>
            </a:r>
          </a:p>
          <a:p>
            <a:r>
              <a:rPr lang="en-US" dirty="0" smtClean="0"/>
              <a:t>However, Homophobia is still real.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B475962-B673-42A5-B123-17D10392779D}" type="slidenum">
              <a:rPr lang="en-US" smtClean="0"/>
              <a:t>3</a:t>
            </a:fld>
            <a:endParaRPr lang="en-US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The discriminatory laws have been a challenge to the LGBTQ over the years</a:t>
            </a:r>
          </a:p>
          <a:p>
            <a:r>
              <a:rPr lang="en-US" dirty="0" smtClean="0"/>
              <a:t>Lack of legal representation has also made them adopt the heterosexual</a:t>
            </a:r>
            <a:r>
              <a:rPr lang="en-US" baseline="0" dirty="0" smtClean="0"/>
              <a:t> lifestyle to fit in the society.</a:t>
            </a:r>
          </a:p>
          <a:p>
            <a:r>
              <a:rPr lang="en-US" baseline="0" dirty="0" smtClean="0"/>
              <a:t>In other words, they are still not free per say. As much as recognition is increasing homophobia is still a big problem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B475962-B673-42A5-B123-17D10392779D}" type="slidenum">
              <a:rPr lang="en-US" smtClean="0"/>
              <a:t>4</a:t>
            </a:fld>
            <a:endParaRPr lang="en-US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The challenges</a:t>
            </a:r>
            <a:r>
              <a:rPr lang="en-US" baseline="0" dirty="0" smtClean="0"/>
              <a:t> the LGBTQ community has faced in South Africa has made them perform poor in school</a:t>
            </a:r>
          </a:p>
          <a:p>
            <a:r>
              <a:rPr lang="en-US" baseline="0" dirty="0" smtClean="0"/>
              <a:t>Drop out of school and engage in crimes and even death.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B475962-B673-42A5-B123-17D10392779D}" type="slidenum">
              <a:rPr lang="en-US" smtClean="0"/>
              <a:t>5</a:t>
            </a:fld>
            <a:endParaRPr lang="en-US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Rejection by other family members has</a:t>
            </a:r>
            <a:r>
              <a:rPr lang="en-US" baseline="0" dirty="0" smtClean="0"/>
              <a:t> also been a big challenge</a:t>
            </a:r>
          </a:p>
          <a:p>
            <a:r>
              <a:rPr lang="en-US" baseline="0" dirty="0" smtClean="0"/>
              <a:t>The LGBTQ members are not able to enjoy the family benefits like other members of the family</a:t>
            </a:r>
          </a:p>
          <a:p>
            <a:r>
              <a:rPr lang="en-US" baseline="0" dirty="0" smtClean="0"/>
              <a:t>The families have already developed a negative perceptions about them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B475962-B673-42A5-B123-17D10392779D}" type="slidenum">
              <a:rPr lang="en-US" smtClean="0"/>
              <a:t>6</a:t>
            </a:fld>
            <a:endParaRPr lang="en-US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Inadequate access to healthcare, information</a:t>
            </a:r>
            <a:r>
              <a:rPr lang="en-US" baseline="0" dirty="0" smtClean="0"/>
              <a:t> and sex education have made the LGBTQ members very vulnerable and marginalized.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B475962-B673-42A5-B123-17D10392779D}" type="slidenum">
              <a:rPr lang="en-US" smtClean="0"/>
              <a:t>7</a:t>
            </a:fld>
            <a:endParaRPr lang="en-US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The LGBTQ members often have unsuccessful futures as a result of living in unfriendly society</a:t>
            </a:r>
          </a:p>
          <a:p>
            <a:r>
              <a:rPr lang="en-US" dirty="0" smtClean="0"/>
              <a:t>It is difficult for them to assimilate in their own society.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B475962-B673-42A5-B123-17D10392779D}" type="slidenum">
              <a:rPr lang="en-US" smtClean="0"/>
              <a:t>8</a:t>
            </a:fld>
            <a:endParaRPr lang="en-US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Being forced</a:t>
            </a:r>
            <a:r>
              <a:rPr lang="en-US" baseline="0" dirty="0" smtClean="0"/>
              <a:t> to heterosexual relationships have brought them self stigma</a:t>
            </a:r>
          </a:p>
          <a:p>
            <a:r>
              <a:rPr lang="en-US" baseline="0" dirty="0" smtClean="0"/>
              <a:t>Unwanted pregnancies and Contraction of STIs has also been brought about by forced relationships.</a:t>
            </a:r>
          </a:p>
          <a:p>
            <a:endParaRPr lang="en-US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B475962-B673-42A5-B123-17D10392779D}" type="slidenum">
              <a:rPr lang="en-US" smtClean="0"/>
              <a:t>9</a:t>
            </a:fld>
            <a:endParaRPr lang="en-US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Government bodies</a:t>
            </a:r>
            <a:r>
              <a:rPr lang="en-US" baseline="0" dirty="0" smtClean="0"/>
              <a:t> NGOs and the general public should work together to fix the gap between the LGBTQ and the society.</a:t>
            </a:r>
          </a:p>
          <a:p>
            <a:r>
              <a:rPr lang="en-US" baseline="0" dirty="0" smtClean="0"/>
              <a:t>This would help raise the needs  and challenges facing the LGBTQ and most importantly develop solutions.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B475962-B673-42A5-B123-17D10392779D}" type="slidenum">
              <a:rPr lang="en-US" smtClean="0"/>
              <a:t>10</a:t>
            </a:fld>
            <a:endParaRPr lang="en-US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Discrimination</a:t>
            </a:r>
            <a:r>
              <a:rPr lang="en-US" baseline="0" dirty="0" smtClean="0"/>
              <a:t> and violence is still a major challenge for LGBTQ members in South Africa.</a:t>
            </a:r>
          </a:p>
          <a:p>
            <a:r>
              <a:rPr lang="en-US" baseline="0" dirty="0" smtClean="0"/>
              <a:t>It is therefore imperative to push further in advocating  for equality among members of the society regardless of their sexual orientation. 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B475962-B673-42A5-B123-17D10392779D}" type="slidenum">
              <a:rPr lang="en-US" smtClean="0"/>
              <a:t>11</a:t>
            </a:fld>
            <a:endParaRPr 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ight Triangle 9"/>
          <p:cNvSpPr/>
          <p:nvPr/>
        </p:nvSpPr>
        <p:spPr>
          <a:xfrm>
            <a:off x="-2" y="4664147"/>
            <a:ext cx="9151089" cy="0"/>
          </a:xfrm>
          <a:prstGeom prst="rtTriangle">
            <a:avLst/>
          </a:prstGeom>
          <a:gradFill flip="none" rotWithShape="1">
            <a:gsLst>
              <a:gs pos="0">
                <a:schemeClr val="accent1">
                  <a:shade val="35000"/>
                  <a:satMod val="170000"/>
                  <a:alpha val="100000"/>
                </a:schemeClr>
              </a:gs>
              <a:gs pos="55000">
                <a:schemeClr val="accent1">
                  <a:tint val="90000"/>
                  <a:satMod val="150000"/>
                  <a:alpha val="100000"/>
                </a:schemeClr>
              </a:gs>
              <a:gs pos="100000">
                <a:schemeClr val="accent1">
                  <a:shade val="35000"/>
                  <a:satMod val="170000"/>
                  <a:alpha val="100000"/>
                </a:schemeClr>
              </a:gs>
            </a:gsLst>
            <a:lin ang="3000000" scaled="1"/>
            <a:tileRect/>
          </a:gradFill>
          <a:ln w="127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9" name="Title 8"/>
          <p:cNvSpPr>
            <a:spLocks noGrp="1"/>
          </p:cNvSpPr>
          <p:nvPr>
            <p:ph type="ctrTitle"/>
          </p:nvPr>
        </p:nvSpPr>
        <p:spPr>
          <a:xfrm>
            <a:off x="685800" y="1752601"/>
            <a:ext cx="7772400" cy="1829761"/>
          </a:xfrm>
        </p:spPr>
        <p:txBody>
          <a:bodyPr vert="horz" anchor="b">
            <a:normAutofit/>
            <a:scene3d>
              <a:camera prst="orthographicFront"/>
              <a:lightRig rig="soft" dir="t"/>
            </a:scene3d>
            <a:sp3d prstMaterial="softEdge">
              <a:bevelT w="25400" h="25400"/>
            </a:sp3d>
          </a:bodyPr>
          <a:lstStyle>
            <a:lvl1pPr algn="r">
              <a:defRPr sz="4800" b="1">
                <a:solidFill>
                  <a:schemeClr val="tx2"/>
                </a:solidFill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17" name="Subtitle 16"/>
          <p:cNvSpPr>
            <a:spLocks noGrp="1"/>
          </p:cNvSpPr>
          <p:nvPr>
            <p:ph type="subTitle" idx="1"/>
          </p:nvPr>
        </p:nvSpPr>
        <p:spPr>
          <a:xfrm>
            <a:off x="685800" y="3611607"/>
            <a:ext cx="7772400" cy="1199704"/>
          </a:xfrm>
        </p:spPr>
        <p:txBody>
          <a:bodyPr lIns="45720" rIns="45720"/>
          <a:lstStyle>
            <a:lvl1pPr marL="0" marR="64008" indent="0" algn="r">
              <a:buNone/>
              <a:defRPr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  <a:extLst/>
          </a:lstStyle>
          <a:p>
            <a:r>
              <a:rPr kumimoji="0" lang="en-US" smtClean="0"/>
              <a:t>Click to edit Master subtitle style</a:t>
            </a:r>
            <a:endParaRPr kumimoji="0" lang="en-US"/>
          </a:p>
        </p:txBody>
      </p:sp>
      <p:grpSp>
        <p:nvGrpSpPr>
          <p:cNvPr id="2" name="Group 1"/>
          <p:cNvGrpSpPr/>
          <p:nvPr/>
        </p:nvGrpSpPr>
        <p:grpSpPr>
          <a:xfrm>
            <a:off x="-3765" y="4953000"/>
            <a:ext cx="9147765" cy="1912088"/>
            <a:chOff x="-3765" y="4832896"/>
            <a:chExt cx="9147765" cy="2032192"/>
          </a:xfrm>
        </p:grpSpPr>
        <p:sp>
          <p:nvSpPr>
            <p:cNvPr id="7" name="Freeform 6"/>
            <p:cNvSpPr>
              <a:spLocks/>
            </p:cNvSpPr>
            <p:nvPr/>
          </p:nvSpPr>
          <p:spPr bwMode="auto">
            <a:xfrm>
              <a:off x="1687513" y="4832896"/>
              <a:ext cx="7456487" cy="518816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4697" y="0"/>
                </a:cxn>
                <a:cxn ang="0">
                  <a:pos x="4697" y="367"/>
                </a:cxn>
                <a:cxn ang="0">
                  <a:pos x="0" y="218"/>
                </a:cxn>
                <a:cxn ang="0">
                  <a:pos x="4697" y="0"/>
                </a:cxn>
              </a:cxnLst>
              <a:rect l="0" t="0" r="0" b="0"/>
              <a:pathLst>
                <a:path w="4697" h="367">
                  <a:moveTo>
                    <a:pt x="4697" y="0"/>
                  </a:moveTo>
                  <a:lnTo>
                    <a:pt x="4697" y="367"/>
                  </a:lnTo>
                  <a:lnTo>
                    <a:pt x="0" y="218"/>
                  </a:lnTo>
                  <a:lnTo>
                    <a:pt x="4697" y="0"/>
                  </a:lnTo>
                  <a:close/>
                </a:path>
              </a:pathLst>
            </a:custGeom>
            <a:solidFill>
              <a:schemeClr val="accent1">
                <a:tint val="65000"/>
                <a:satMod val="115000"/>
                <a:alpha val="40000"/>
              </a:scheme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>
              <a:extLst/>
            </a:lstStyle>
            <a:p>
              <a:endParaRPr kumimoji="0" lang="en-US"/>
            </a:p>
          </p:txBody>
        </p:sp>
        <p:sp>
          <p:nvSpPr>
            <p:cNvPr id="8" name="Freeform 7"/>
            <p:cNvSpPr>
              <a:spLocks/>
            </p:cNvSpPr>
            <p:nvPr/>
          </p:nvSpPr>
          <p:spPr bwMode="auto">
            <a:xfrm>
              <a:off x="35443" y="5135526"/>
              <a:ext cx="9108557" cy="838200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0"/>
                </a:cxn>
                <a:cxn ang="0">
                  <a:pos x="5760" y="0"/>
                </a:cxn>
                <a:cxn ang="0">
                  <a:pos x="5760" y="528"/>
                </a:cxn>
                <a:cxn ang="0">
                  <a:pos x="48" y="0"/>
                </a:cxn>
              </a:cxnLst>
              <a:rect l="0" t="0" r="0" b="0"/>
              <a:pathLst>
                <a:path w="5760" h="528">
                  <a:moveTo>
                    <a:pt x="0" y="0"/>
                  </a:moveTo>
                  <a:lnTo>
                    <a:pt x="5760" y="0"/>
                  </a:lnTo>
                  <a:lnTo>
                    <a:pt x="5760" y="528"/>
                  </a:lnTo>
                  <a:lnTo>
                    <a:pt x="48" y="0"/>
                  </a:lnTo>
                </a:path>
              </a:pathLst>
            </a:custGeom>
            <a:solidFill>
              <a:srgbClr val="000000">
                <a:alpha val="100000"/>
              </a:srgb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>
              <a:extLst/>
            </a:lstStyle>
            <a:p>
              <a:endParaRPr kumimoji="0" lang="en-US"/>
            </a:p>
          </p:txBody>
        </p:sp>
        <p:sp>
          <p:nvSpPr>
            <p:cNvPr id="11" name="Freeform 10"/>
            <p:cNvSpPr>
              <a:spLocks/>
            </p:cNvSpPr>
            <p:nvPr/>
          </p:nvSpPr>
          <p:spPr bwMode="auto">
            <a:xfrm>
              <a:off x="0" y="4883888"/>
              <a:ext cx="9144000" cy="1981200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0"/>
                </a:cxn>
                <a:cxn ang="0">
                  <a:pos x="0" y="1248"/>
                </a:cxn>
                <a:cxn ang="0">
                  <a:pos x="5760" y="1248"/>
                </a:cxn>
                <a:cxn ang="0">
                  <a:pos x="5760" y="528"/>
                </a:cxn>
                <a:cxn ang="0">
                  <a:pos x="0" y="0"/>
                </a:cxn>
              </a:cxnLst>
              <a:rect l="0" t="0" r="0" b="0"/>
              <a:pathLst>
                <a:path w="5760" h="1248">
                  <a:moveTo>
                    <a:pt x="0" y="0"/>
                  </a:moveTo>
                  <a:lnTo>
                    <a:pt x="0" y="1248"/>
                  </a:lnTo>
                  <a:lnTo>
                    <a:pt x="5760" y="1248"/>
                  </a:lnTo>
                  <a:lnTo>
                    <a:pt x="5760" y="528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>
                <a:alphaModFix amt="50000"/>
              </a:blip>
              <a:tile tx="0" ty="0" sx="50000" sy="50000" flip="none" algn="t"/>
            </a:blipFill>
            <a:ln w="12700" cap="rnd" cmpd="thickThin" algn="ctr">
              <a:noFill/>
              <a:prstDash val="solid"/>
            </a:ln>
            <a:effectLst>
              <a:fillOverlay blend="mult">
                <a:gradFill flip="none" rotWithShape="1">
                  <a:gsLst>
                    <a:gs pos="0">
                      <a:schemeClr val="accent1">
                        <a:shade val="20000"/>
                        <a:satMod val="176000"/>
                        <a:alpha val="100000"/>
                      </a:schemeClr>
                    </a:gs>
                    <a:gs pos="18000">
                      <a:schemeClr val="accent1">
                        <a:shade val="48000"/>
                        <a:satMod val="153000"/>
                        <a:alpha val="100000"/>
                      </a:schemeClr>
                    </a:gs>
                    <a:gs pos="43000">
                      <a:schemeClr val="accent1">
                        <a:tint val="86000"/>
                        <a:satMod val="149000"/>
                        <a:alpha val="100000"/>
                      </a:schemeClr>
                    </a:gs>
                    <a:gs pos="45000">
                      <a:schemeClr val="accent1">
                        <a:tint val="85000"/>
                        <a:satMod val="150000"/>
                        <a:alpha val="100000"/>
                      </a:schemeClr>
                    </a:gs>
                    <a:gs pos="50000">
                      <a:schemeClr val="accent1">
                        <a:tint val="86000"/>
                        <a:satMod val="149000"/>
                        <a:alpha val="100000"/>
                      </a:schemeClr>
                    </a:gs>
                    <a:gs pos="79000">
                      <a:schemeClr val="accent1">
                        <a:shade val="53000"/>
                        <a:satMod val="150000"/>
                        <a:alpha val="100000"/>
                      </a:schemeClr>
                    </a:gs>
                    <a:gs pos="100000">
                      <a:schemeClr val="accent1">
                        <a:shade val="25000"/>
                        <a:satMod val="170000"/>
                        <a:alpha val="100000"/>
                      </a:schemeClr>
                    </a:gs>
                  </a:gsLst>
                  <a:lin ang="450000" scaled="1"/>
                  <a:tileRect/>
                </a:gradFill>
              </a:fillOverlay>
            </a:effectLst>
          </p:spPr>
          <p:style>
            <a:lnRef idx="3">
              <a:schemeClr val="lt1"/>
            </a:lnRef>
            <a:fillRef idx="1">
              <a:schemeClr val="accent1"/>
            </a:fillRef>
            <a:effectRef idx="1">
              <a:schemeClr val="accent1"/>
            </a:effectRef>
            <a:fontRef idx="minor">
              <a:schemeClr val="lt1"/>
            </a:fontRef>
          </p:style>
          <p:txBody>
            <a:bodyPr vert="horz" wrap="square" lIns="91440" tIns="45720" rIns="91440" bIns="45720" anchor="ctr" compatLnSpc="1"/>
            <a:lstStyle>
              <a:extLst/>
            </a:lstStyle>
            <a:p>
              <a:pPr algn="ctr" eaLnBrk="1" latinLnBrk="0" hangingPunct="1"/>
              <a:endParaRPr kumimoji="0" lang="en-US"/>
            </a:p>
          </p:txBody>
        </p:sp>
        <p:cxnSp>
          <p:nvCxnSpPr>
            <p:cNvPr id="12" name="Straight Connector 11"/>
            <p:cNvCxnSpPr/>
            <p:nvPr/>
          </p:nvCxnSpPr>
          <p:spPr>
            <a:xfrm>
              <a:off x="-3765" y="4880373"/>
              <a:ext cx="9147765" cy="839943"/>
            </a:xfrm>
            <a:prstGeom prst="line">
              <a:avLst/>
            </a:prstGeom>
            <a:noFill/>
            <a:ln w="12065" cap="flat" cmpd="sng" algn="ctr">
              <a:gradFill>
                <a:gsLst>
                  <a:gs pos="45000">
                    <a:schemeClr val="accent1">
                      <a:tint val="70000"/>
                      <a:satMod val="110000"/>
                    </a:schemeClr>
                  </a:gs>
                  <a:gs pos="15000">
                    <a:schemeClr val="accent1">
                      <a:shade val="40000"/>
                      <a:satMod val="110000"/>
                    </a:schemeClr>
                  </a:gs>
                </a:gsLst>
                <a:lin ang="5400000" scaled="1"/>
              </a:gradFill>
              <a:prstDash val="solid"/>
              <a:miter lim="800000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30" name="Date Placeholder 2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  <a:extLst/>
          </a:lstStyle>
          <a:p>
            <a:fld id="{69F5DBD9-3AE1-41FF-AACD-14DFCBC46C62}" type="datetimeFigureOut">
              <a:rPr lang="en-US" smtClean="0"/>
              <a:t>2/17/2019</a:t>
            </a:fld>
            <a:endParaRPr lang="en-US"/>
          </a:p>
        </p:txBody>
      </p:sp>
      <p:sp>
        <p:nvSpPr>
          <p:cNvPr id="19" name="Footer Placeholder 18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accent1">
                    <a:tint val="20000"/>
                  </a:schemeClr>
                </a:solidFill>
              </a:defRPr>
            </a:lvl1pPr>
            <a:extLst/>
          </a:lstStyle>
          <a:p>
            <a:endParaRPr lang="en-US"/>
          </a:p>
        </p:txBody>
      </p:sp>
      <p:sp>
        <p:nvSpPr>
          <p:cNvPr id="27" name="Slide Number Placeholder 2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  <a:extLst/>
          </a:lstStyle>
          <a:p>
            <a:fld id="{5CFFE5D1-79C2-4DC7-94A0-FFD144176999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69F5DBD9-3AE1-41FF-AACD-14DFCBC46C62}" type="datetimeFigureOut">
              <a:rPr lang="en-US" smtClean="0"/>
              <a:t>2/17/2019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5CFFE5D1-79C2-4DC7-94A0-FFD144176999}" type="slidenum">
              <a:rPr lang="en-US" smtClean="0"/>
              <a:t>‹#›</a:t>
            </a:fld>
            <a:endParaRPr lang="en-US"/>
          </a:p>
        </p:txBody>
      </p:sp>
      <p:sp>
        <p:nvSpPr>
          <p:cNvPr id="7" name="Title 6"/>
          <p:cNvSpPr>
            <a:spLocks noGrp="1"/>
          </p:cNvSpPr>
          <p:nvPr>
            <p:ph type="title"/>
          </p:nvPr>
        </p:nvSpPr>
        <p:spPr/>
        <p:txBody>
          <a:bodyPr rtlCol="0"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76" y="1059712"/>
            <a:ext cx="7772400" cy="1828800"/>
          </a:xfrm>
        </p:spPr>
        <p:txBody>
          <a:bodyPr vert="horz" anchor="b">
            <a:normAutofit/>
            <a:scene3d>
              <a:camera prst="orthographicFront"/>
              <a:lightRig rig="soft" dir="t"/>
            </a:scene3d>
            <a:sp3d prstMaterial="softEdge">
              <a:bevelT w="25400" h="25400"/>
            </a:sp3d>
          </a:bodyPr>
          <a:lstStyle>
            <a:lvl1pPr algn="r">
              <a:buNone/>
              <a:defRPr sz="4800" b="1" cap="none" baseline="0"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922713" y="2931712"/>
            <a:ext cx="4572000" cy="1454888"/>
          </a:xfrm>
        </p:spPr>
        <p:txBody>
          <a:bodyPr lIns="91440" rIns="91440" anchor="t"/>
          <a:lstStyle>
            <a:lvl1pPr marL="0" indent="0" algn="l">
              <a:buNone/>
              <a:defRPr sz="23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69F5DBD9-3AE1-41FF-AACD-14DFCBC46C62}" type="datetimeFigureOut">
              <a:rPr lang="en-US" smtClean="0"/>
              <a:t>2/17/2019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5CFFE5D1-79C2-4DC7-94A0-FFD144176999}" type="slidenum">
              <a:rPr lang="en-US" smtClean="0"/>
              <a:t>‹#›</a:t>
            </a:fld>
            <a:endParaRPr lang="en-US"/>
          </a:p>
        </p:txBody>
      </p:sp>
      <p:sp>
        <p:nvSpPr>
          <p:cNvPr id="7" name="Chevron 6"/>
          <p:cNvSpPr/>
          <p:nvPr/>
        </p:nvSpPr>
        <p:spPr>
          <a:xfrm>
            <a:off x="3636680" y="3005472"/>
            <a:ext cx="18288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l" eaLnBrk="1" latinLnBrk="0" hangingPunct="1"/>
            <a:endParaRPr kumimoji="0" lang="en-US"/>
          </a:p>
        </p:txBody>
      </p:sp>
      <p:sp>
        <p:nvSpPr>
          <p:cNvPr id="8" name="Chevron 7"/>
          <p:cNvSpPr/>
          <p:nvPr/>
        </p:nvSpPr>
        <p:spPr>
          <a:xfrm>
            <a:off x="3450264" y="3005472"/>
            <a:ext cx="18288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l" eaLnBrk="1" latinLnBrk="0" hangingPunct="1"/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481328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481328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69F5DBD9-3AE1-41FF-AACD-14DFCBC46C62}" type="datetimeFigureOut">
              <a:rPr lang="en-US" smtClean="0"/>
              <a:t>2/17/2019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5CFFE5D1-79C2-4DC7-94A0-FFD144176999}" type="slidenum">
              <a:rPr lang="en-US" smtClean="0"/>
              <a:t>‹#›</a:t>
            </a:fld>
            <a:endParaRPr lang="en-US"/>
          </a:p>
        </p:txBody>
      </p:sp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 rtlCol="0"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Comparison"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8229600" cy="1143000"/>
          </a:xfrm>
        </p:spPr>
        <p:txBody>
          <a:bodyPr anchor="ctr"/>
          <a:lstStyle>
            <a:lvl1pPr>
              <a:defRPr/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5410200"/>
            <a:ext cx="4040188" cy="762000"/>
          </a:xfrm>
          <a:solidFill>
            <a:schemeClr val="accent1"/>
          </a:solidFill>
          <a:ln w="9652">
            <a:solidFill>
              <a:schemeClr val="accent1"/>
            </a:solidFill>
            <a:miter lim="800000"/>
          </a:ln>
        </p:spPr>
        <p:txBody>
          <a:bodyPr lIns="182880" anchor="ctr"/>
          <a:lstStyle>
            <a:lvl1pPr marL="0" indent="0">
              <a:buNone/>
              <a:defRPr sz="2400" b="0">
                <a:solidFill>
                  <a:schemeClr val="bg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3"/>
          </p:nvPr>
        </p:nvSpPr>
        <p:spPr>
          <a:xfrm>
            <a:off x="4645026" y="5410200"/>
            <a:ext cx="4041775" cy="762000"/>
          </a:xfrm>
          <a:solidFill>
            <a:schemeClr val="accent1"/>
          </a:solidFill>
          <a:ln w="9652">
            <a:solidFill>
              <a:schemeClr val="accent1"/>
            </a:solidFill>
            <a:miter lim="800000"/>
          </a:ln>
        </p:spPr>
        <p:txBody>
          <a:bodyPr lIns="182880" anchor="ctr"/>
          <a:lstStyle>
            <a:lvl1pPr marL="0" indent="0">
              <a:buNone/>
              <a:defRPr sz="2400" b="0">
                <a:solidFill>
                  <a:schemeClr val="bg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2"/>
          </p:nvPr>
        </p:nvSpPr>
        <p:spPr>
          <a:xfrm>
            <a:off x="457200" y="1444294"/>
            <a:ext cx="4040188" cy="3941763"/>
          </a:xfrm>
          <a:ln>
            <a:noFill/>
            <a:prstDash val="sysDash"/>
            <a:miter lim="800000"/>
          </a:ln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1444294"/>
            <a:ext cx="4041775" cy="3941763"/>
          </a:xfrm>
          <a:ln>
            <a:noFill/>
            <a:prstDash val="sysDash"/>
            <a:miter lim="800000"/>
          </a:ln>
        </p:spPr>
        <p:txBody>
          <a:bodyPr/>
          <a:lstStyle>
            <a:lvl1pPr>
              <a:spcBef>
                <a:spcPts val="0"/>
              </a:spcBef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69F5DBD9-3AE1-41FF-AACD-14DFCBC46C62}" type="datetimeFigureOut">
              <a:rPr lang="en-US" smtClean="0"/>
              <a:t>2/17/2019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5CFFE5D1-79C2-4DC7-94A0-FFD144176999}" type="slidenum">
              <a:rPr lang="en-US" smtClean="0"/>
              <a:t>‹#›</a:t>
            </a:fld>
            <a:endParaRPr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69F5DBD9-3AE1-41FF-AACD-14DFCBC46C62}" type="datetimeFigureOut">
              <a:rPr lang="en-US" smtClean="0"/>
              <a:t>2/17/2019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5CFFE5D1-79C2-4DC7-94A0-FFD144176999}" type="slidenum">
              <a:rPr lang="en-US" smtClean="0"/>
              <a:t>‹#›</a:t>
            </a:fld>
            <a:endParaRPr lang="en-US"/>
          </a:p>
        </p:txBody>
      </p:sp>
      <p:sp>
        <p:nvSpPr>
          <p:cNvPr id="6" name="Title 5"/>
          <p:cNvSpPr>
            <a:spLocks noGrp="1"/>
          </p:cNvSpPr>
          <p:nvPr>
            <p:ph type="title"/>
          </p:nvPr>
        </p:nvSpPr>
        <p:spPr/>
        <p:txBody>
          <a:bodyPr rtlCol="0"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69F5DBD9-3AE1-41FF-AACD-14DFCBC46C62}" type="datetimeFigureOut">
              <a:rPr lang="en-US" smtClean="0"/>
              <a:t>2/17/2019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5CFFE5D1-79C2-4DC7-94A0-FFD144176999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4876800"/>
            <a:ext cx="7481776" cy="457200"/>
          </a:xfrm>
        </p:spPr>
        <p:txBody>
          <a:bodyPr vert="horz" anchor="t">
            <a:noAutofit/>
            <a:sp3d prstMaterial="softEdge">
              <a:bevelT w="0" h="0"/>
            </a:sp3d>
          </a:bodyPr>
          <a:lstStyle>
            <a:lvl1pPr algn="r">
              <a:buNone/>
              <a:defRPr sz="2500" b="0">
                <a:solidFill>
                  <a:schemeClr val="accent1"/>
                </a:solidFill>
                <a:effectLst/>
              </a:defRPr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4419600" y="5355102"/>
            <a:ext cx="3974592" cy="914400"/>
          </a:xfrm>
        </p:spPr>
        <p:txBody>
          <a:bodyPr/>
          <a:lstStyle>
            <a:lvl1pPr marL="0" indent="0" algn="r">
              <a:buNone/>
              <a:defRPr sz="16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1"/>
          </p:nvPr>
        </p:nvSpPr>
        <p:spPr>
          <a:xfrm>
            <a:off x="914400" y="274320"/>
            <a:ext cx="7479792" cy="457200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6727032" y="6407944"/>
            <a:ext cx="1920240" cy="365760"/>
          </a:xfrm>
        </p:spPr>
        <p:txBody>
          <a:bodyPr/>
          <a:lstStyle>
            <a:extLst/>
          </a:lstStyle>
          <a:p>
            <a:fld id="{69F5DBD9-3AE1-41FF-AACD-14DFCBC46C62}" type="datetimeFigureOut">
              <a:rPr lang="en-US" smtClean="0"/>
              <a:t>2/17/2019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5CFFE5D1-79C2-4DC7-94A0-FFD144176999}" type="slidenum">
              <a:rPr lang="en-US" smtClean="0"/>
              <a:t>‹#›</a:t>
            </a:fld>
            <a:endParaRPr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41232" y="5443402"/>
            <a:ext cx="7162800" cy="648232"/>
          </a:xfrm>
          <a:noFill/>
        </p:spPr>
        <p:txBody>
          <a:bodyPr lIns="91440" tIns="0" rIns="91440" anchor="t"/>
          <a:lstStyle>
            <a:lvl1pPr marL="0" marR="18288" indent="0" algn="r">
              <a:buNone/>
              <a:defRPr sz="14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28600" y="189968"/>
            <a:ext cx="8686800" cy="4389120"/>
          </a:xfrm>
          <a:prstGeom prst="rect">
            <a:avLst/>
          </a:prstGeom>
          <a:solidFill>
            <a:schemeClr val="bg2"/>
          </a:solidFill>
          <a:ln>
            <a:solidFill>
              <a:schemeClr val="bg1"/>
            </a:solidFill>
          </a:ln>
          <a:effectLst>
            <a:innerShdw blurRad="95250">
              <a:srgbClr val="000000"/>
            </a:innerShdw>
          </a:effectLst>
        </p:spPr>
        <p:txBody>
          <a:bodyPr/>
          <a:lstStyle>
            <a:lvl1pPr marL="0" indent="0">
              <a:buNone/>
              <a:defRPr sz="3200"/>
            </a:lvl1pPr>
            <a:extLst/>
          </a:lstStyle>
          <a:p>
            <a:r>
              <a:rPr kumimoji="0" lang="en-US" smtClean="0"/>
              <a:t>Click icon to add picture</a:t>
            </a:r>
            <a:endParaRPr kumimoji="0"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extLst/>
          </a:lstStyle>
          <a:p>
            <a:fld id="{69F5DBD9-3AE1-41FF-AACD-14DFCBC46C62}" type="datetimeFigureOut">
              <a:rPr lang="en-US" smtClean="0"/>
              <a:t>2/17/2019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4380072" y="6407944"/>
            <a:ext cx="2350681" cy="365125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extLst/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extLst/>
          </a:lstStyle>
          <a:p>
            <a:fld id="{5CFFE5D1-79C2-4DC7-94A0-FFD144176999}" type="slidenum">
              <a:rPr lang="en-US" smtClean="0"/>
              <a:t>‹#›</a:t>
            </a:fld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8600" y="4865122"/>
            <a:ext cx="8075432" cy="562672"/>
          </a:xfrm>
          <a:noFill/>
        </p:spPr>
        <p:txBody>
          <a:bodyPr anchor="t">
            <a:sp3d prstMaterial="softEdge"/>
          </a:bodyPr>
          <a:lstStyle>
            <a:lvl1pPr marR="0" algn="r">
              <a:buNone/>
              <a:defRPr sz="3000" b="0">
                <a:solidFill>
                  <a:schemeClr val="accent1"/>
                </a:solidFill>
                <a:effectLst>
                  <a:outerShdw blurRad="50800" dist="25000" dir="5400000" algn="t" rotWithShape="0">
                    <a:prstClr val="black">
                      <a:alpha val="45000"/>
                    </a:prstClr>
                  </a:outerShdw>
                </a:effectLst>
              </a:defRPr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8" name="Freeform 7"/>
          <p:cNvSpPr>
            <a:spLocks/>
          </p:cNvSpPr>
          <p:nvPr/>
        </p:nvSpPr>
        <p:spPr bwMode="auto">
          <a:xfrm>
            <a:off x="716436" y="5001993"/>
            <a:ext cx="3802003" cy="1443111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5760" h="528">
                <a:moveTo>
                  <a:pt x="-329" y="347"/>
                </a:moveTo>
                <a:lnTo>
                  <a:pt x="7156" y="682"/>
                </a:lnTo>
                <a:lnTo>
                  <a:pt x="5229" y="682"/>
                </a:lnTo>
                <a:lnTo>
                  <a:pt x="-328" y="345"/>
                </a:lnTo>
              </a:path>
            </a:pathLst>
          </a:custGeom>
          <a:solidFill>
            <a:schemeClr val="accent1">
              <a:tint val="65000"/>
              <a:satMod val="115000"/>
              <a:alpha val="4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9" name="Freeform 8"/>
          <p:cNvSpPr>
            <a:spLocks/>
          </p:cNvSpPr>
          <p:nvPr/>
        </p:nvSpPr>
        <p:spPr bwMode="auto">
          <a:xfrm>
            <a:off x="-53561" y="5785023"/>
            <a:ext cx="3802003" cy="8382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5760" h="528">
                <a:moveTo>
                  <a:pt x="817" y="97"/>
                </a:moveTo>
                <a:lnTo>
                  <a:pt x="6408" y="682"/>
                </a:lnTo>
                <a:lnTo>
                  <a:pt x="5232" y="685"/>
                </a:lnTo>
                <a:lnTo>
                  <a:pt x="829" y="101"/>
                </a:lnTo>
              </a:path>
            </a:pathLst>
          </a:custGeom>
          <a:solidFill>
            <a:srgbClr val="000000">
              <a:alpha val="100000"/>
            </a:srgb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10" name="Right Triangle 9"/>
          <p:cNvSpPr>
            <a:spLocks/>
          </p:cNvSpPr>
          <p:nvPr/>
        </p:nvSpPr>
        <p:spPr bwMode="auto">
          <a:xfrm>
            <a:off x="-6042" y="5791253"/>
            <a:ext cx="3402314" cy="1080868"/>
          </a:xfrm>
          <a:prstGeom prst="rtTriangle">
            <a:avLst/>
          </a:prstGeom>
          <a:blipFill>
            <a:blip r:embed="rId2">
              <a:alphaModFix amt="50000"/>
            </a:blip>
            <a:tile tx="0" ty="0" sx="50000" sy="50000" flip="none" algn="t"/>
          </a:blipFill>
          <a:ln w="12700" cap="rnd" cmpd="thickThin" algn="ctr">
            <a:noFill/>
            <a:prstDash val="solid"/>
          </a:ln>
          <a:effectLst>
            <a:fillOverlay blend="mult">
              <a:gradFill flip="none" rotWithShape="1">
                <a:gsLst>
                  <a:gs pos="0">
                    <a:schemeClr val="accent1">
                      <a:shade val="20000"/>
                      <a:satMod val="176000"/>
                      <a:alpha val="100000"/>
                    </a:schemeClr>
                  </a:gs>
                  <a:gs pos="18000">
                    <a:schemeClr val="accent1">
                      <a:shade val="48000"/>
                      <a:satMod val="153000"/>
                      <a:alpha val="100000"/>
                    </a:schemeClr>
                  </a:gs>
                  <a:gs pos="43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45000">
                    <a:schemeClr val="accent1">
                      <a:tint val="85000"/>
                      <a:satMod val="150000"/>
                      <a:alpha val="100000"/>
                    </a:schemeClr>
                  </a:gs>
                  <a:gs pos="50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79000">
                    <a:schemeClr val="accent1">
                      <a:shade val="53000"/>
                      <a:satMod val="150000"/>
                      <a:alpha val="100000"/>
                    </a:schemeClr>
                  </a:gs>
                  <a:gs pos="100000">
                    <a:schemeClr val="accent1">
                      <a:shade val="25000"/>
                      <a:satMod val="170000"/>
                      <a:alpha val="100000"/>
                    </a:schemeClr>
                  </a:gs>
                </a:gsLst>
                <a:lin ang="450000" scaled="1"/>
                <a:tileRect/>
              </a:gradFill>
            </a:fillOverlay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anchor="ctr" compatLnSpc="1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cxnSp>
        <p:nvCxnSpPr>
          <p:cNvPr id="11" name="Straight Connector 10"/>
          <p:cNvCxnSpPr/>
          <p:nvPr/>
        </p:nvCxnSpPr>
        <p:spPr>
          <a:xfrm>
            <a:off x="-9237" y="5787738"/>
            <a:ext cx="3405509" cy="1084383"/>
          </a:xfrm>
          <a:prstGeom prst="line">
            <a:avLst/>
          </a:prstGeom>
          <a:noFill/>
          <a:ln w="12065" cap="flat" cmpd="sng" algn="ctr">
            <a:gradFill>
              <a:gsLst>
                <a:gs pos="45000">
                  <a:schemeClr val="accent1">
                    <a:tint val="70000"/>
                    <a:satMod val="110000"/>
                  </a:schemeClr>
                </a:gs>
                <a:gs pos="15000">
                  <a:schemeClr val="accent1">
                    <a:shade val="40000"/>
                    <a:satMod val="110000"/>
                  </a:schemeClr>
                </a:gs>
              </a:gsLst>
              <a:lin ang="5400000" scaled="1"/>
            </a:gradFill>
            <a:prstDash val="solid"/>
            <a:miter lim="800000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2" name="Chevron 11"/>
          <p:cNvSpPr/>
          <p:nvPr/>
        </p:nvSpPr>
        <p:spPr>
          <a:xfrm>
            <a:off x="8664112" y="4988440"/>
            <a:ext cx="18288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l" eaLnBrk="1" latinLnBrk="0" hangingPunct="1"/>
            <a:endParaRPr kumimoji="0" lang="en-US"/>
          </a:p>
        </p:txBody>
      </p:sp>
      <p:sp>
        <p:nvSpPr>
          <p:cNvPr id="13" name="Chevron 12"/>
          <p:cNvSpPr/>
          <p:nvPr/>
        </p:nvSpPr>
        <p:spPr>
          <a:xfrm>
            <a:off x="8477696" y="4988440"/>
            <a:ext cx="18288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l" eaLnBrk="1" latinLnBrk="0" hangingPunct="1"/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1481329"/>
            <a:ext cx="8229600" cy="4386071"/>
          </a:xfrm>
        </p:spPr>
        <p:txBody>
          <a:bodyPr vert="eaVert"/>
          <a:lstStyle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69F5DBD9-3AE1-41FF-AACD-14DFCBC46C62}" type="datetimeFigureOut">
              <a:rPr lang="en-US" smtClean="0"/>
              <a:t>2/17/2019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5CFFE5D1-79C2-4DC7-94A0-FFD144176999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844013" y="274640"/>
            <a:ext cx="1777470" cy="5592761"/>
          </a:xfrm>
        </p:spPr>
        <p:txBody>
          <a:bodyPr vert="eaVert"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41"/>
            <a:ext cx="6324600" cy="5592760"/>
          </a:xfrm>
        </p:spPr>
        <p:txBody>
          <a:bodyPr vert="eaVert"/>
          <a:lstStyle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69F5DBD9-3AE1-41FF-AACD-14DFCBC46C62}" type="datetimeFigureOut">
              <a:rPr lang="en-US" smtClean="0"/>
              <a:t>2/17/2019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5CFFE5D1-79C2-4DC7-94A0-FFD144176999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Freeform 12"/>
          <p:cNvSpPr>
            <a:spLocks/>
          </p:cNvSpPr>
          <p:nvPr/>
        </p:nvSpPr>
        <p:spPr bwMode="auto">
          <a:xfrm>
            <a:off x="716436" y="5001993"/>
            <a:ext cx="3802003" cy="1443111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5760" h="528">
                <a:moveTo>
                  <a:pt x="-329" y="347"/>
                </a:moveTo>
                <a:lnTo>
                  <a:pt x="7156" y="682"/>
                </a:lnTo>
                <a:lnTo>
                  <a:pt x="5229" y="682"/>
                </a:lnTo>
                <a:lnTo>
                  <a:pt x="-328" y="345"/>
                </a:lnTo>
              </a:path>
            </a:pathLst>
          </a:custGeom>
          <a:solidFill>
            <a:schemeClr val="accent1">
              <a:tint val="65000"/>
              <a:satMod val="115000"/>
              <a:alpha val="4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12" name="Freeform 11"/>
          <p:cNvSpPr>
            <a:spLocks/>
          </p:cNvSpPr>
          <p:nvPr/>
        </p:nvSpPr>
        <p:spPr bwMode="auto">
          <a:xfrm>
            <a:off x="-53561" y="5785023"/>
            <a:ext cx="3802003" cy="8382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5760" h="528">
                <a:moveTo>
                  <a:pt x="817" y="97"/>
                </a:moveTo>
                <a:lnTo>
                  <a:pt x="6408" y="682"/>
                </a:lnTo>
                <a:lnTo>
                  <a:pt x="5232" y="685"/>
                </a:lnTo>
                <a:lnTo>
                  <a:pt x="829" y="101"/>
                </a:lnTo>
              </a:path>
            </a:pathLst>
          </a:custGeom>
          <a:solidFill>
            <a:srgbClr val="000000">
              <a:alpha val="100000"/>
            </a:srgb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14" name="Right Triangle 13"/>
          <p:cNvSpPr>
            <a:spLocks/>
          </p:cNvSpPr>
          <p:nvPr/>
        </p:nvSpPr>
        <p:spPr bwMode="auto">
          <a:xfrm>
            <a:off x="-6042" y="5791253"/>
            <a:ext cx="3402314" cy="1080868"/>
          </a:xfrm>
          <a:prstGeom prst="rtTriangle">
            <a:avLst/>
          </a:prstGeom>
          <a:blipFill>
            <a:blip r:embed="rId13">
              <a:alphaModFix amt="50000"/>
            </a:blip>
            <a:tile tx="0" ty="0" sx="50000" sy="50000" flip="none" algn="t"/>
          </a:blipFill>
          <a:ln w="12700" cap="rnd" cmpd="thickThin" algn="ctr">
            <a:noFill/>
            <a:prstDash val="solid"/>
          </a:ln>
          <a:effectLst>
            <a:fillOverlay blend="mult">
              <a:gradFill flip="none" rotWithShape="1">
                <a:gsLst>
                  <a:gs pos="0">
                    <a:schemeClr val="accent1">
                      <a:shade val="20000"/>
                      <a:satMod val="176000"/>
                      <a:alpha val="100000"/>
                    </a:schemeClr>
                  </a:gs>
                  <a:gs pos="18000">
                    <a:schemeClr val="accent1">
                      <a:shade val="48000"/>
                      <a:satMod val="153000"/>
                      <a:alpha val="100000"/>
                    </a:schemeClr>
                  </a:gs>
                  <a:gs pos="43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45000">
                    <a:schemeClr val="accent1">
                      <a:tint val="85000"/>
                      <a:satMod val="150000"/>
                      <a:alpha val="100000"/>
                    </a:schemeClr>
                  </a:gs>
                  <a:gs pos="50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79000">
                    <a:schemeClr val="accent1">
                      <a:shade val="53000"/>
                      <a:satMod val="150000"/>
                      <a:alpha val="100000"/>
                    </a:schemeClr>
                  </a:gs>
                  <a:gs pos="100000">
                    <a:schemeClr val="accent1">
                      <a:shade val="25000"/>
                      <a:satMod val="170000"/>
                      <a:alpha val="100000"/>
                    </a:schemeClr>
                  </a:gs>
                </a:gsLst>
                <a:lin ang="450000" scaled="1"/>
                <a:tileRect/>
              </a:gradFill>
            </a:fillOverlay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anchor="ctr" compatLnSpc="1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cxnSp>
        <p:nvCxnSpPr>
          <p:cNvPr id="15" name="Straight Connector 14"/>
          <p:cNvCxnSpPr/>
          <p:nvPr/>
        </p:nvCxnSpPr>
        <p:spPr>
          <a:xfrm>
            <a:off x="-9237" y="5787738"/>
            <a:ext cx="3405509" cy="1084383"/>
          </a:xfrm>
          <a:prstGeom prst="line">
            <a:avLst/>
          </a:prstGeom>
          <a:noFill/>
          <a:ln w="12065" cap="flat" cmpd="sng" algn="ctr">
            <a:gradFill>
              <a:gsLst>
                <a:gs pos="45000">
                  <a:schemeClr val="accent1">
                    <a:tint val="70000"/>
                    <a:satMod val="110000"/>
                  </a:schemeClr>
                </a:gs>
                <a:gs pos="15000">
                  <a:schemeClr val="accent1">
                    <a:shade val="40000"/>
                    <a:satMod val="110000"/>
                  </a:schemeClr>
                </a:gs>
              </a:gsLst>
              <a:lin ang="5400000" scaled="1"/>
            </a:gradFill>
            <a:prstDash val="solid"/>
            <a:miter lim="800000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9" name="Title Placeholder 8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anchor="ctr">
            <a:normAutofit/>
            <a:scene3d>
              <a:camera prst="orthographicFront"/>
              <a:lightRig rig="soft" dir="t"/>
            </a:scene3d>
            <a:sp3d prstMaterial="softEdge">
              <a:bevelT w="25400" h="25400"/>
            </a:sp3d>
          </a:bodyPr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0" name="Text Placeholder 29"/>
          <p:cNvSpPr>
            <a:spLocks noGrp="1"/>
          </p:cNvSpPr>
          <p:nvPr>
            <p:ph type="body" idx="1"/>
          </p:nvPr>
        </p:nvSpPr>
        <p:spPr>
          <a:xfrm>
            <a:off x="457200" y="1481328"/>
            <a:ext cx="8229600" cy="4525963"/>
          </a:xfrm>
          <a:prstGeom prst="rect">
            <a:avLst/>
          </a:prstGeom>
        </p:spPr>
        <p:txBody>
          <a:bodyPr vert="horz">
            <a:normAutofit/>
          </a:bodyPr>
          <a:lstStyle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  <a:p>
            <a:pPr lvl="1" eaLnBrk="1" latinLnBrk="0" hangingPunct="1"/>
            <a:r>
              <a:rPr kumimoji="0" lang="en-US" smtClean="0"/>
              <a:t>Second level</a:t>
            </a:r>
          </a:p>
          <a:p>
            <a:pPr lvl="2" eaLnBrk="1" latinLnBrk="0" hangingPunct="1"/>
            <a:r>
              <a:rPr kumimoji="0" lang="en-US" smtClean="0"/>
              <a:t>Third level</a:t>
            </a:r>
          </a:p>
          <a:p>
            <a:pPr lvl="3" eaLnBrk="1" latinLnBrk="0" hangingPunct="1"/>
            <a:r>
              <a:rPr kumimoji="0" lang="en-US" smtClean="0"/>
              <a:t>Fourth level</a:t>
            </a:r>
          </a:p>
          <a:p>
            <a:pPr lvl="4" eaLnBrk="1" latinLnBrk="0" hangingPunct="1"/>
            <a:r>
              <a:rPr kumimoji="0" lang="en-US" smtClean="0"/>
              <a:t>Fifth level</a:t>
            </a:r>
            <a:endParaRPr kumimoji="0" lang="en-US"/>
          </a:p>
        </p:txBody>
      </p:sp>
      <p:sp>
        <p:nvSpPr>
          <p:cNvPr id="10" name="Date Placeholder 9"/>
          <p:cNvSpPr>
            <a:spLocks noGrp="1"/>
          </p:cNvSpPr>
          <p:nvPr>
            <p:ph type="dt" sz="half" idx="2"/>
          </p:nvPr>
        </p:nvSpPr>
        <p:spPr>
          <a:xfrm>
            <a:off x="6727032" y="6407944"/>
            <a:ext cx="1920240" cy="365760"/>
          </a:xfrm>
          <a:prstGeom prst="rect">
            <a:avLst/>
          </a:prstGeom>
        </p:spPr>
        <p:txBody>
          <a:bodyPr vert="horz" anchor="b"/>
          <a:lstStyle>
            <a:lvl1pPr algn="l" eaLnBrk="1" latinLnBrk="0" hangingPunct="1">
              <a:defRPr kumimoji="0" sz="1000">
                <a:solidFill>
                  <a:schemeClr val="tx1"/>
                </a:solidFill>
              </a:defRPr>
            </a:lvl1pPr>
            <a:extLst/>
          </a:lstStyle>
          <a:p>
            <a:fld id="{69F5DBD9-3AE1-41FF-AACD-14DFCBC46C62}" type="datetimeFigureOut">
              <a:rPr lang="en-US" smtClean="0"/>
              <a:t>2/17/2019</a:t>
            </a:fld>
            <a:endParaRPr lang="en-US"/>
          </a:p>
        </p:txBody>
      </p:sp>
      <p:sp>
        <p:nvSpPr>
          <p:cNvPr id="22" name="Footer Placeholder 21"/>
          <p:cNvSpPr>
            <a:spLocks noGrp="1"/>
          </p:cNvSpPr>
          <p:nvPr>
            <p:ph type="ftr" sz="quarter" idx="3"/>
          </p:nvPr>
        </p:nvSpPr>
        <p:spPr>
          <a:xfrm>
            <a:off x="4380072" y="6407944"/>
            <a:ext cx="2350681" cy="365125"/>
          </a:xfrm>
          <a:prstGeom prst="rect">
            <a:avLst/>
          </a:prstGeom>
        </p:spPr>
        <p:txBody>
          <a:bodyPr vert="horz" anchor="b"/>
          <a:lstStyle>
            <a:lvl1pPr algn="r" eaLnBrk="1" latinLnBrk="0" hangingPunct="1">
              <a:defRPr kumimoji="0" sz="1000">
                <a:solidFill>
                  <a:schemeClr val="tx1"/>
                </a:solidFill>
              </a:defRPr>
            </a:lvl1pPr>
            <a:extLst/>
          </a:lstStyle>
          <a:p>
            <a:endParaRPr lang="en-US"/>
          </a:p>
        </p:txBody>
      </p:sp>
      <p:sp>
        <p:nvSpPr>
          <p:cNvPr id="18" name="Slide Number Placeholder 17"/>
          <p:cNvSpPr>
            <a:spLocks noGrp="1"/>
          </p:cNvSpPr>
          <p:nvPr>
            <p:ph type="sldNum" sz="quarter" idx="4"/>
          </p:nvPr>
        </p:nvSpPr>
        <p:spPr>
          <a:xfrm>
            <a:off x="8647272" y="6407944"/>
            <a:ext cx="365760" cy="365125"/>
          </a:xfrm>
          <a:prstGeom prst="rect">
            <a:avLst/>
          </a:prstGeom>
        </p:spPr>
        <p:txBody>
          <a:bodyPr vert="horz" anchor="b"/>
          <a:lstStyle>
            <a:lvl1pPr algn="r" eaLnBrk="1" latinLnBrk="0" hangingPunct="1">
              <a:defRPr kumimoji="0" sz="1000" b="0">
                <a:solidFill>
                  <a:schemeClr val="tx1"/>
                </a:solidFill>
              </a:defRPr>
            </a:lvl1pPr>
            <a:extLst/>
          </a:lstStyle>
          <a:p>
            <a:fld id="{5CFFE5D1-79C2-4DC7-94A0-FFD144176999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rtl="0" eaLnBrk="1" latinLnBrk="0" hangingPunct="1">
        <a:spcBef>
          <a:spcPct val="0"/>
        </a:spcBef>
        <a:buNone/>
        <a:defRPr kumimoji="0" sz="4100" b="1" kern="1200">
          <a:solidFill>
            <a:schemeClr val="tx2"/>
          </a:solidFill>
          <a:effectLst>
            <a:outerShdw blurRad="31750" dist="25400" dir="5400000" algn="tl" rotWithShape="0">
              <a:srgbClr val="000000">
                <a:alpha val="25000"/>
              </a:srgbClr>
            </a:outerShdw>
          </a:effectLst>
          <a:latin typeface="+mj-lt"/>
          <a:ea typeface="+mj-ea"/>
          <a:cs typeface="+mj-cs"/>
        </a:defRPr>
      </a:lvl1pPr>
      <a:extLst/>
    </p:titleStyle>
    <p:bodyStyle>
      <a:lvl1pPr marL="365760" indent="-256032" algn="l" rtl="0" eaLnBrk="1" latinLnBrk="0" hangingPunct="1">
        <a:spcBef>
          <a:spcPts val="400"/>
        </a:spcBef>
        <a:spcAft>
          <a:spcPts val="0"/>
        </a:spcAft>
        <a:buClr>
          <a:schemeClr val="accent1"/>
        </a:buClr>
        <a:buSzPct val="68000"/>
        <a:buFont typeface="Wingdings 3"/>
        <a:buChar char=""/>
        <a:defRPr kumimoji="0" sz="2700" kern="1200">
          <a:solidFill>
            <a:schemeClr val="tx1"/>
          </a:solidFill>
          <a:latin typeface="+mn-lt"/>
          <a:ea typeface="+mn-ea"/>
          <a:cs typeface="+mn-cs"/>
        </a:defRPr>
      </a:lvl1pPr>
      <a:lvl2pPr marL="621792" indent="-228600" algn="l" rtl="0" eaLnBrk="1" latinLnBrk="0" hangingPunct="1">
        <a:spcBef>
          <a:spcPts val="324"/>
        </a:spcBef>
        <a:buClr>
          <a:schemeClr val="accent1"/>
        </a:buClr>
        <a:buFont typeface="Verdana"/>
        <a:buChar char="◦"/>
        <a:defRPr kumimoji="0" sz="2300" kern="1200">
          <a:solidFill>
            <a:schemeClr val="tx1"/>
          </a:solidFill>
          <a:latin typeface="+mn-lt"/>
          <a:ea typeface="+mn-ea"/>
          <a:cs typeface="+mn-cs"/>
        </a:defRPr>
      </a:lvl2pPr>
      <a:lvl3pPr marL="859536" indent="-228600" algn="l" rtl="0" eaLnBrk="1" latinLnBrk="0" hangingPunct="1">
        <a:spcBef>
          <a:spcPts val="350"/>
        </a:spcBef>
        <a:buClr>
          <a:schemeClr val="accent2"/>
        </a:buClr>
        <a:buSzPct val="100000"/>
        <a:buFont typeface="Wingdings 2"/>
        <a:buChar char="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143000" indent="-228600" algn="l" rtl="0" eaLnBrk="1" latinLnBrk="0" hangingPunct="1">
        <a:spcBef>
          <a:spcPts val="350"/>
        </a:spcBef>
        <a:buClr>
          <a:schemeClr val="accent2"/>
        </a:buClr>
        <a:buFont typeface="Wingdings 2"/>
        <a:buChar char=""/>
        <a:defRPr kumimoji="0" sz="190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indent="-228600" algn="l" rtl="0" eaLnBrk="1" latinLnBrk="0" hangingPunct="1">
        <a:spcBef>
          <a:spcPts val="350"/>
        </a:spcBef>
        <a:buClr>
          <a:schemeClr val="accent2"/>
        </a:buClr>
        <a:buFont typeface="Wingdings 2"/>
        <a:buChar char="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16002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8288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20574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2860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9pPr>
      <a:extLst/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  <a:extLst/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eqaulity.org.za/features/20030204ssmar.php" TargetMode="External"/><Relationship Id="rId2" Type="http://schemas.openxmlformats.org/officeDocument/2006/relationships/hyperlink" Target="https://www.wits.ac.za/gala" TargetMode="Externa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 smtClean="0"/>
              <a:t>PSYCHOLOGY OF GENDER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en-US" dirty="0" smtClean="0"/>
              <a:t>DISCRIMINATION AND VIOLENCE AGAINST LGBTQ IN</a:t>
            </a:r>
          </a:p>
          <a:p>
            <a:r>
              <a:rPr lang="en-US" dirty="0" smtClean="0"/>
              <a:t>SOUTH AFRICA</a:t>
            </a:r>
          </a:p>
          <a:p>
            <a:endParaRPr lang="en-US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6019800"/>
          </a:xfrm>
        </p:spPr>
        <p:txBody>
          <a:bodyPr>
            <a:normAutofit/>
          </a:bodyPr>
          <a:lstStyle/>
          <a:p>
            <a:r>
              <a:rPr lang="en-US" dirty="0" smtClean="0"/>
              <a:t>The topic for this presentation is psychology of gender</a:t>
            </a:r>
          </a:p>
          <a:p>
            <a:r>
              <a:rPr lang="en-US" dirty="0" smtClean="0"/>
              <a:t>Particularly discrimination and violence against LGBTQ in South Africa</a:t>
            </a:r>
          </a:p>
          <a:p>
            <a:r>
              <a:rPr lang="en-US" dirty="0" smtClean="0"/>
              <a:t>Members of the LGBTQ  are vulnerable to different challenges such as inadequate access to quality healthcare discrimination from the mainstream society hopelessness among others.</a:t>
            </a:r>
          </a:p>
          <a:p>
            <a:r>
              <a:rPr lang="en-US" dirty="0"/>
              <a:t>LGBTQ has become victims of marginalization and considered to be operating against social norms and cultural traditions</a:t>
            </a:r>
            <a:endParaRPr lang="en-US" dirty="0" smtClean="0"/>
          </a:p>
          <a:p>
            <a:endParaRPr lang="en-US" dirty="0" smtClean="0"/>
          </a:p>
          <a:p>
            <a:endParaRPr lang="en-US" dirty="0" smtClean="0"/>
          </a:p>
          <a:p>
            <a:endParaRPr lang="en-US" dirty="0" smtClean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28600"/>
            <a:ext cx="8229600" cy="1189038"/>
          </a:xfrm>
        </p:spPr>
        <p:txBody>
          <a:bodyPr>
            <a:normAutofit fontScale="90000"/>
          </a:bodyPr>
          <a:lstStyle/>
          <a:p>
            <a:r>
              <a:rPr lang="en-US" dirty="0" smtClean="0"/>
              <a:t/>
            </a:r>
            <a:br>
              <a:rPr lang="en-US" dirty="0" smtClean="0"/>
            </a:br>
            <a:r>
              <a:rPr lang="en-US" dirty="0" smtClean="0"/>
              <a:t>LGBTQ discrimination in </a:t>
            </a:r>
            <a:r>
              <a:rPr lang="en-US" dirty="0" err="1" smtClean="0"/>
              <a:t>S.Africa</a:t>
            </a:r>
            <a:endParaRPr lang="en-US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This has changed over the years.</a:t>
            </a:r>
          </a:p>
          <a:p>
            <a:r>
              <a:rPr lang="en-US" dirty="0" smtClean="0"/>
              <a:t>Today south Africa is considered to be among the African countries with the highest tolerance of LGBTQ members</a:t>
            </a:r>
          </a:p>
          <a:p>
            <a:r>
              <a:rPr lang="en-US" dirty="0" smtClean="0"/>
              <a:t>This is due to  increased recognition and advocacy created by activists over the years</a:t>
            </a:r>
          </a:p>
          <a:p>
            <a:r>
              <a:rPr lang="en-US" dirty="0" smtClean="0"/>
              <a:t>Regardless of the recognition, homophobia and negative behaviors have been directed to the LGBTQ members.</a:t>
            </a:r>
          </a:p>
          <a:p>
            <a:pPr>
              <a:buNone/>
            </a:pPr>
            <a:endParaRPr lang="en-US" dirty="0" smtClean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LGBTQ discrimination in </a:t>
            </a:r>
            <a:r>
              <a:rPr lang="en-US" dirty="0" err="1" smtClean="0"/>
              <a:t>S.Africa</a:t>
            </a:r>
            <a:endParaRPr lang="en-US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Lack of  legal presentation of the LGBTQ  members and the presence of discriminatory laws has been a challenge.</a:t>
            </a:r>
          </a:p>
          <a:p>
            <a:r>
              <a:rPr lang="en-US" dirty="0" smtClean="0"/>
              <a:t>These challenges have made the LGBTQ members to adopt the lifestyle of  heterosexuals to fit the mainstream society.</a:t>
            </a:r>
          </a:p>
          <a:p>
            <a:r>
              <a:rPr lang="en-US" dirty="0" smtClean="0"/>
              <a:t>This </a:t>
            </a:r>
            <a:r>
              <a:rPr lang="en-US" dirty="0"/>
              <a:t>goes against their rights of sexual </a:t>
            </a:r>
            <a:r>
              <a:rPr lang="en-US" dirty="0" smtClean="0"/>
              <a:t>expression and freedom to choose the type of life they want to live</a:t>
            </a:r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LGBTQ discrimination in </a:t>
            </a:r>
            <a:r>
              <a:rPr lang="en-US" dirty="0" err="1" smtClean="0"/>
              <a:t>S.Africa</a:t>
            </a:r>
            <a:endParaRPr lang="en-US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As a result of their sexual orientation, they have been exposed to challenges in learning institutions.</a:t>
            </a:r>
          </a:p>
          <a:p>
            <a:r>
              <a:rPr lang="en-US" dirty="0" smtClean="0"/>
              <a:t>They have also been bullied a lot </a:t>
            </a:r>
            <a:endParaRPr lang="en-US" dirty="0"/>
          </a:p>
          <a:p>
            <a:r>
              <a:rPr lang="en-US" dirty="0" smtClean="0"/>
              <a:t>They have also been denied Employment opportunities.</a:t>
            </a:r>
          </a:p>
          <a:p>
            <a:r>
              <a:rPr lang="en-US" dirty="0" smtClean="0"/>
              <a:t>As a result of the challenges, they end performing poor, others dropping out of school and engaging in crime.</a:t>
            </a:r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LGBTQ discrimination in </a:t>
            </a:r>
            <a:r>
              <a:rPr lang="en-US" dirty="0" err="1" smtClean="0"/>
              <a:t>S.Africa</a:t>
            </a:r>
            <a:endParaRPr lang="en-US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Rejection and violence at a family level has also been another challenge</a:t>
            </a:r>
          </a:p>
          <a:p>
            <a:r>
              <a:rPr lang="en-US" dirty="0" smtClean="0"/>
              <a:t>The family members have developed a negative perspective towards the individuals.</a:t>
            </a:r>
          </a:p>
          <a:p>
            <a:r>
              <a:rPr lang="en-US" dirty="0" smtClean="0"/>
              <a:t>They have been denied the opportunity to access benefits like the other members of the family.</a:t>
            </a:r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LGBTQ discrimination in </a:t>
            </a:r>
            <a:r>
              <a:rPr lang="en-US" dirty="0" err="1" smtClean="0"/>
              <a:t>S.Africa</a:t>
            </a:r>
            <a:endParaRPr lang="en-US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They also face the challenge of inadequate access to healthcare services</a:t>
            </a:r>
          </a:p>
          <a:p>
            <a:r>
              <a:rPr lang="en-US" dirty="0" smtClean="0"/>
              <a:t>Inadequate access to proper sex education</a:t>
            </a:r>
          </a:p>
          <a:p>
            <a:r>
              <a:rPr lang="en-US" dirty="0" smtClean="0"/>
              <a:t>Generally, they do not have adequate access to information that can help them conduct a better lifestyle.</a:t>
            </a:r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LGBTQ discrimination in </a:t>
            </a:r>
            <a:r>
              <a:rPr lang="en-US" dirty="0" err="1" smtClean="0"/>
              <a:t>S.Africa</a:t>
            </a:r>
            <a:endParaRPr lang="en-US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Due to </a:t>
            </a:r>
            <a:r>
              <a:rPr lang="en-US" dirty="0"/>
              <a:t>living in socially unfriendly areas, lacking essential health care services, and being unable to access public services freely, LGBTQ members have ended up developing self-stigma, poor health outcomes, and unsuccessful futures</a:t>
            </a:r>
            <a:r>
              <a:rPr lang="en-US" dirty="0" smtClean="0"/>
              <a:t>.</a:t>
            </a:r>
          </a:p>
          <a:p>
            <a:r>
              <a:rPr lang="en-US" dirty="0" smtClean="0"/>
              <a:t>They are unable to assimilate in the society</a:t>
            </a:r>
          </a:p>
          <a:p>
            <a:r>
              <a:rPr lang="en-US" dirty="0"/>
              <a:t>In S. Africa, gay men are victims of discrimination and stigma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LGBTQ discrimination in </a:t>
            </a:r>
            <a:r>
              <a:rPr lang="en-US" dirty="0" err="1" smtClean="0"/>
              <a:t>S.Africa</a:t>
            </a:r>
            <a:endParaRPr lang="en-US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A primary source of self stigma  is being forced to sexual relationships they do not approve</a:t>
            </a:r>
          </a:p>
          <a:p>
            <a:r>
              <a:rPr lang="en-US" dirty="0" smtClean="0"/>
              <a:t>It has also led to contraction of STDs and unwanted pregnancies</a:t>
            </a:r>
          </a:p>
          <a:p>
            <a:r>
              <a:rPr lang="en-US" dirty="0" smtClean="0"/>
              <a:t>It is generally difficult for the LGBTQ members to feel fit in the society.</a:t>
            </a:r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LGBTQ discrimination in </a:t>
            </a:r>
            <a:r>
              <a:rPr lang="en-US" dirty="0" err="1" smtClean="0"/>
              <a:t>S.Africa</a:t>
            </a:r>
            <a:endParaRPr lang="en-US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/>
          </a:bodyPr>
          <a:lstStyle/>
          <a:p>
            <a:r>
              <a:rPr lang="en-US" dirty="0" smtClean="0"/>
              <a:t>This presentation is therefore appealing to the government, NGOs and the general society  to fill the gap existing between  social transformations and social political reforms.</a:t>
            </a:r>
          </a:p>
          <a:p>
            <a:r>
              <a:rPr lang="en-US" dirty="0" smtClean="0"/>
              <a:t>It is imperative that activists and lawmakers interact to address the needs of the sexual minorities.</a:t>
            </a:r>
          </a:p>
          <a:p>
            <a:r>
              <a:rPr lang="en-US" dirty="0" smtClean="0"/>
              <a:t>organization at the national and regional levels should also come into play to present the challenges facing LGBTQ and develop solutions.</a:t>
            </a:r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LGBTQ discrimination in </a:t>
            </a:r>
            <a:r>
              <a:rPr lang="en-US" dirty="0" err="1" smtClean="0"/>
              <a:t>S.Africa</a:t>
            </a:r>
            <a:endParaRPr lang="en-US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Sexual </a:t>
            </a:r>
            <a:r>
              <a:rPr lang="en-US" dirty="0"/>
              <a:t>minority groups in South Africa have been victims of </a:t>
            </a:r>
            <a:r>
              <a:rPr lang="en-US" dirty="0" smtClean="0"/>
              <a:t>violence </a:t>
            </a:r>
            <a:r>
              <a:rPr lang="en-US" dirty="0"/>
              <a:t>discrimination, bullying, and unemployment among </a:t>
            </a:r>
            <a:r>
              <a:rPr lang="en-US" dirty="0" smtClean="0"/>
              <a:t>others.</a:t>
            </a:r>
          </a:p>
          <a:p>
            <a:r>
              <a:rPr lang="en-US" dirty="0" smtClean="0"/>
              <a:t>Regardless of the increased recognition of their rights and a few changes, they continue to face discrimination and violence.</a:t>
            </a:r>
          </a:p>
          <a:p>
            <a:r>
              <a:rPr lang="en-US" dirty="0" smtClean="0"/>
              <a:t>It is therefore imperative to advocate for equality..</a:t>
            </a:r>
          </a:p>
          <a:p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Conclusion</a:t>
            </a:r>
            <a:br>
              <a:rPr lang="en-US" dirty="0" smtClean="0"/>
            </a:br>
            <a:endParaRPr lang="en-US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47500" lnSpcReduction="20000"/>
          </a:bodyPr>
          <a:lstStyle/>
          <a:p>
            <a:r>
              <a:rPr lang="en-US" dirty="0"/>
              <a:t>Advocates for Youth. (2016). Lesbian, Gay, Bisexual, and Transgender (LGBT) youth in the Global South. Retrieved from https://advocatesforyouth.org/resources/fact-sheets/lesbian-gay-bisexual-and-transgender-lgbt-youth-in-the-global-south/ </a:t>
            </a:r>
          </a:p>
          <a:p>
            <a:r>
              <a:rPr lang="en-US" dirty="0"/>
              <a:t>Altman, D., </a:t>
            </a:r>
            <a:r>
              <a:rPr lang="en-US" dirty="0" err="1"/>
              <a:t>Aggleton</a:t>
            </a:r>
            <a:r>
              <a:rPr lang="en-US" dirty="0"/>
              <a:t>, P.,T., Reddy, V., </a:t>
            </a:r>
            <a:r>
              <a:rPr lang="en-US" dirty="0" err="1"/>
              <a:t>Harad</a:t>
            </a:r>
            <a:r>
              <a:rPr lang="en-US" dirty="0"/>
              <a:t>, D., &amp; Parker, R. (2012). Men who have sex with men: stigma and discrimination. The Lancet, 380(9839), 439-445. </a:t>
            </a:r>
          </a:p>
          <a:p>
            <a:r>
              <a:rPr lang="en-US" dirty="0"/>
              <a:t>Blake, S.M., </a:t>
            </a:r>
            <a:r>
              <a:rPr lang="en-US" dirty="0" err="1"/>
              <a:t>Lesky</a:t>
            </a:r>
            <a:r>
              <a:rPr lang="en-US" dirty="0"/>
              <a:t>, Sawyer R., &amp; Hack, T (2001). Preventing sexual risk behaviors among gay, lesbian, and bisexual adolescents: The benefits of gay-sensitive HIV instructions in school. American Journal of public health. 91: 940-946.</a:t>
            </a:r>
          </a:p>
          <a:p>
            <a:r>
              <a:rPr lang="en-US" dirty="0"/>
              <a:t>Butler, A.H., and </a:t>
            </a:r>
            <a:r>
              <a:rPr lang="en-US" dirty="0" err="1"/>
              <a:t>Astbury</a:t>
            </a:r>
            <a:r>
              <a:rPr lang="en-US" dirty="0"/>
              <a:t>, G. (2005). South Africa LGBT youth. In James T. Sears (Ed.), Youth, education, and sexualities: An international encyclopedia. Pp 814-817. Westport, CT: Greenwood Publishing Group.</a:t>
            </a:r>
          </a:p>
          <a:p>
            <a:r>
              <a:rPr lang="en-US" dirty="0"/>
              <a:t>Gay and Lesbian Archives for South Africa. (2003). Accessed February 8, 2019, </a:t>
            </a:r>
            <a:r>
              <a:rPr lang="en-US" u="sng" dirty="0">
                <a:hlinkClick r:id="rId2"/>
              </a:rPr>
              <a:t>https://www.wits.ac.za/gala</a:t>
            </a:r>
            <a:endParaRPr lang="en-US" dirty="0"/>
          </a:p>
          <a:p>
            <a:r>
              <a:rPr lang="en-US" dirty="0" err="1"/>
              <a:t>iga</a:t>
            </a:r>
            <a:r>
              <a:rPr lang="en-US" dirty="0"/>
              <a:t>, D., Hoppe, M.J., </a:t>
            </a:r>
            <a:r>
              <a:rPr lang="en-US" dirty="0" err="1"/>
              <a:t>Linghorst</a:t>
            </a:r>
            <a:r>
              <a:rPr lang="en-US" dirty="0"/>
              <a:t>, T., </a:t>
            </a:r>
            <a:r>
              <a:rPr lang="en-US" dirty="0" err="1"/>
              <a:t>Mincer</a:t>
            </a:r>
            <a:r>
              <a:rPr lang="en-US" dirty="0"/>
              <a:t>, S., </a:t>
            </a:r>
            <a:r>
              <a:rPr lang="en-US" dirty="0" err="1"/>
              <a:t>Beadnell</a:t>
            </a:r>
            <a:r>
              <a:rPr lang="en-US" dirty="0"/>
              <a:t>, B., Morrison, M. D., Wells, E.A., Todd, A., &amp; </a:t>
            </a:r>
            <a:r>
              <a:rPr lang="en-US" dirty="0" err="1"/>
              <a:t>Mountz</a:t>
            </a:r>
            <a:r>
              <a:rPr lang="en-US" dirty="0"/>
              <a:t>, S. (2012). Negative and positive factors associated with the well-being of lesbian, gay, bisexual, transgender, queer, and questioning (LGBTQ) youth. 46(5): 663-687. </a:t>
            </a:r>
          </a:p>
          <a:p>
            <a:r>
              <a:rPr lang="en-US" dirty="0"/>
              <a:t>Morris, M. (2017). LGBT community still faces high levels of violence-report. Retrieved from https://www.news24.com/analysis/lgbt-community-still-faces-high-levels-of-violence-report-20171204 </a:t>
            </a:r>
          </a:p>
          <a:p>
            <a:r>
              <a:rPr lang="en-US" dirty="0" err="1"/>
              <a:t>Sware</a:t>
            </a:r>
            <a:r>
              <a:rPr lang="en-US" dirty="0"/>
              <a:t>, A.L. (2012). Sex in transition: Remaking gender and race in South Africa. </a:t>
            </a:r>
            <a:r>
              <a:rPr lang="en-US" dirty="0" err="1"/>
              <a:t>Suny</a:t>
            </a:r>
            <a:r>
              <a:rPr lang="en-US" dirty="0"/>
              <a:t> Press. </a:t>
            </a:r>
          </a:p>
          <a:p>
            <a:r>
              <a:rPr lang="en-US" dirty="0"/>
              <a:t>The Employment Act of South Africa. (1998). Act 55 of 1998. Pretoria: Government Publishers.</a:t>
            </a:r>
          </a:p>
          <a:p>
            <a:r>
              <a:rPr lang="en-US" dirty="0" err="1"/>
              <a:t>Vimba</a:t>
            </a:r>
            <a:r>
              <a:rPr lang="en-US" dirty="0"/>
              <a:t>, M. (2003). Recognizing same-sex marriages. Retrieved from </a:t>
            </a:r>
            <a:r>
              <a:rPr lang="en-US" u="sng" dirty="0">
                <a:hlinkClick r:id="rId3"/>
              </a:rPr>
              <a:t>https://www.eqaulity.org.za/features/20030204ssmar.php</a:t>
            </a:r>
            <a:r>
              <a:rPr lang="en-US" dirty="0"/>
              <a:t>. </a:t>
            </a:r>
          </a:p>
          <a:p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 smtClean="0"/>
              <a:t>Refferences</a:t>
            </a:r>
            <a:r>
              <a:rPr lang="en-US" dirty="0" smtClean="0"/>
              <a:t> </a:t>
            </a:r>
            <a:endParaRPr lang="en-US" dirty="0"/>
          </a:p>
        </p:txBody>
      </p:sp>
    </p:spTree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Concourse">
  <a:themeElements>
    <a:clrScheme name="Concourse">
      <a:dk1>
        <a:sysClr val="windowText" lastClr="000000"/>
      </a:dk1>
      <a:lt1>
        <a:sysClr val="window" lastClr="FFFFFF"/>
      </a:lt1>
      <a:dk2>
        <a:srgbClr val="464646"/>
      </a:dk2>
      <a:lt2>
        <a:srgbClr val="DEF5FA"/>
      </a:lt2>
      <a:accent1>
        <a:srgbClr val="2DA2BF"/>
      </a:accent1>
      <a:accent2>
        <a:srgbClr val="DA1F28"/>
      </a:accent2>
      <a:accent3>
        <a:srgbClr val="EB641B"/>
      </a:accent3>
      <a:accent4>
        <a:srgbClr val="39639D"/>
      </a:accent4>
      <a:accent5>
        <a:srgbClr val="474B78"/>
      </a:accent5>
      <a:accent6>
        <a:srgbClr val="7D3C4A"/>
      </a:accent6>
      <a:hlink>
        <a:srgbClr val="FF8119"/>
      </a:hlink>
      <a:folHlink>
        <a:srgbClr val="44B9E8"/>
      </a:folHlink>
    </a:clrScheme>
    <a:fontScheme name="Concourse">
      <a:majorFont>
        <a:latin typeface="Lucida Sans Unicode"/>
        <a:ea typeface=""/>
        <a:cs typeface=""/>
        <a:font script="Jpan" typeface="ＭＳ Ｐゴシック"/>
        <a:font script="Hang" typeface="맑은 고딕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Uigh" typeface="Microsoft Uighur"/>
      </a:majorFont>
      <a:minorFont>
        <a:latin typeface="Lucida Sans Unicode"/>
        <a:ea typeface=""/>
        <a:cs typeface=""/>
        <a:font script="Jpan" typeface="ＭＳ Ｐゴシック"/>
        <a:font script="Hang" typeface="맑은 고딕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Uigh" typeface="Microsoft Uighur"/>
      </a:minorFont>
    </a:fontScheme>
    <a:fmtScheme name="Concourse">
      <a:fillStyleLst>
        <a:solidFill>
          <a:schemeClr val="phClr"/>
        </a:solidFill>
        <a:gradFill rotWithShape="1">
          <a:gsLst>
            <a:gs pos="0">
              <a:schemeClr val="phClr">
                <a:tint val="62000"/>
                <a:satMod val="180000"/>
              </a:schemeClr>
            </a:gs>
            <a:gs pos="65000">
              <a:schemeClr val="phClr">
                <a:tint val="32000"/>
                <a:satMod val="250000"/>
              </a:schemeClr>
            </a:gs>
            <a:gs pos="100000">
              <a:schemeClr val="phClr">
                <a:tint val="23000"/>
                <a:satMod val="300000"/>
              </a:schemeClr>
            </a:gs>
          </a:gsLst>
          <a:lin ang="16200000" scaled="0"/>
        </a:gradFill>
        <a:gradFill rotWithShape="1">
          <a:gsLst>
            <a:gs pos="0">
              <a:schemeClr val="phClr">
                <a:shade val="15000"/>
                <a:satMod val="180000"/>
              </a:schemeClr>
            </a:gs>
            <a:gs pos="50000">
              <a:schemeClr val="phClr">
                <a:shade val="45000"/>
                <a:satMod val="170000"/>
              </a:schemeClr>
            </a:gs>
            <a:gs pos="70000">
              <a:schemeClr val="phClr">
                <a:tint val="99000"/>
                <a:shade val="65000"/>
                <a:satMod val="155000"/>
              </a:schemeClr>
            </a:gs>
            <a:gs pos="100000">
              <a:schemeClr val="phClr">
                <a:tint val="95500"/>
                <a:shade val="100000"/>
                <a:satMod val="15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55000" cap="flat" cmpd="thickThin" algn="ctr">
          <a:solidFill>
            <a:schemeClr val="phClr"/>
          </a:solidFill>
          <a:prstDash val="solid"/>
        </a:ln>
        <a:ln w="63500" cap="flat" cmpd="thickThin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63500" dist="38100" dir="5400000" rotWithShape="0">
              <a:srgbClr val="000000">
                <a:alpha val="45000"/>
              </a:srgbClr>
            </a:outerShdw>
          </a:effectLst>
          <a:scene3d>
            <a:camera prst="orthographicFront" fov="0">
              <a:rot lat="0" lon="0" rev="0"/>
            </a:camera>
            <a:lightRig rig="glow" dir="t">
              <a:rot lat="0" lon="0" rev="6360000"/>
            </a:lightRig>
          </a:scene3d>
          <a:sp3d contourW="1000" prstMaterial="flat">
            <a:bevelT w="95250" h="101600"/>
            <a:contourClr>
              <a:schemeClr val="phClr">
                <a:satMod val="30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55000"/>
                <a:satMod val="300000"/>
              </a:schemeClr>
            </a:gs>
            <a:gs pos="40000">
              <a:schemeClr val="phClr">
                <a:tint val="65000"/>
                <a:satMod val="300000"/>
              </a:schemeClr>
            </a:gs>
            <a:gs pos="100000">
              <a:schemeClr val="phClr">
                <a:shade val="65000"/>
                <a:satMod val="300000"/>
              </a:schemeClr>
            </a:gs>
          </a:gsLst>
          <a:path path="circle">
            <a:fillToRect l="95000" t="-106500" r="5000" b="206500"/>
          </a:path>
        </a:gradFill>
        <a:blipFill>
          <a:blip xmlns:r="http://schemas.openxmlformats.org/officeDocument/2006/relationships" r:embed="rId1">
            <a:duotone>
              <a:schemeClr val="phClr">
                <a:shade val="60000"/>
                <a:satMod val="110000"/>
              </a:schemeClr>
              <a:schemeClr val="phClr">
                <a:tint val="95000"/>
              </a:schemeClr>
            </a:duotone>
          </a:blip>
          <a:tile tx="0" ty="0" sx="50000" sy="50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Concourse</Template>
  <TotalTime>149</TotalTime>
  <Words>1256</Words>
  <Application>Microsoft Office PowerPoint</Application>
  <PresentationFormat>On-screen Show (4:3)</PresentationFormat>
  <Paragraphs>90</Paragraphs>
  <Slides>12</Slides>
  <Notes>10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12</vt:i4>
      </vt:variant>
    </vt:vector>
  </HeadingPairs>
  <TitlesOfParts>
    <vt:vector size="13" baseType="lpstr">
      <vt:lpstr>Concourse</vt:lpstr>
      <vt:lpstr>PSYCHOLOGY OF GENDER</vt:lpstr>
      <vt:lpstr> LGBTQ discrimination in S.Africa</vt:lpstr>
      <vt:lpstr>LGBTQ discrimination in S.Africa</vt:lpstr>
      <vt:lpstr>LGBTQ discrimination in S.Africa</vt:lpstr>
      <vt:lpstr>LGBTQ discrimination in S.Africa</vt:lpstr>
      <vt:lpstr>LGBTQ discrimination in S.Africa</vt:lpstr>
      <vt:lpstr>LGBTQ discrimination in S.Africa</vt:lpstr>
      <vt:lpstr>LGBTQ discrimination in S.Africa</vt:lpstr>
      <vt:lpstr>LGBTQ discrimination in S.Africa</vt:lpstr>
      <vt:lpstr>LGBTQ discrimination in S.Africa</vt:lpstr>
      <vt:lpstr>Conclusion </vt:lpstr>
      <vt:lpstr>Refferences 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PSYCHOLOGY OF GENDER</dc:title>
  <dc:creator>user</dc:creator>
  <cp:lastModifiedBy>user</cp:lastModifiedBy>
  <cp:revision>68</cp:revision>
  <dcterms:created xsi:type="dcterms:W3CDTF">2019-02-17T18:50:56Z</dcterms:created>
  <dcterms:modified xsi:type="dcterms:W3CDTF">2019-02-17T21:20:24Z</dcterms:modified>
</cp:coreProperties>
</file>